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60" r:id="rId2"/>
    <p:sldId id="297" r:id="rId3"/>
    <p:sldId id="275" r:id="rId4"/>
    <p:sldId id="298" r:id="rId5"/>
    <p:sldId id="283" r:id="rId6"/>
    <p:sldId id="295" r:id="rId7"/>
    <p:sldId id="296" r:id="rId8"/>
    <p:sldId id="286" r:id="rId9"/>
    <p:sldId id="287" r:id="rId10"/>
    <p:sldId id="285" r:id="rId11"/>
    <p:sldId id="291" r:id="rId12"/>
    <p:sldId id="289" r:id="rId13"/>
    <p:sldId id="293" r:id="rId14"/>
    <p:sldId id="290" r:id="rId15"/>
    <p:sldId id="292" r:id="rId16"/>
    <p:sldId id="294" r:id="rId17"/>
    <p:sldId id="274" r:id="rId18"/>
    <p:sldId id="277" r:id="rId19"/>
    <p:sldId id="276" r:id="rId20"/>
    <p:sldId id="278" r:id="rId21"/>
    <p:sldId id="279" r:id="rId22"/>
    <p:sldId id="281" r:id="rId23"/>
    <p:sldId id="280" r:id="rId24"/>
    <p:sldId id="272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33"/>
    <a:srgbClr val="4040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784" autoAdjust="0"/>
    <p:restoredTop sz="94690" autoAdjust="0"/>
  </p:normalViewPr>
  <p:slideViewPr>
    <p:cSldViewPr>
      <p:cViewPr varScale="1">
        <p:scale>
          <a:sx n="70" d="100"/>
          <a:sy n="70" d="100"/>
        </p:scale>
        <p:origin x="-1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18A09-B511-4149-AE07-BC44DCE99314}" type="datetimeFigureOut">
              <a:rPr lang="pt-BR" smtClean="0"/>
              <a:pPr/>
              <a:t>15/03/2011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83C4F-A217-4ECB-84BE-718577EDCA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7D5C8-B3F2-4A0C-A910-761A5BE9ABD2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E14A8-7400-4AFB-9087-AF759553F926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1E24D-1DA6-482C-A42E-21748CFB3C6D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61C9A-20A5-4781-AC32-60F801D87566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C5AE4-9B34-46ED-B7A0-D0BB9413AACD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907AA-3AF2-4236-905D-645781CD2F9D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893CD-BC62-4FC1-BC54-D22C66D051CD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92F3E-4FCF-4D48-A54D-3A25ECA82540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80E3-BE41-4386-9BD8-835F0CCB3B1E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6C668-E9CF-479D-87AD-7FC7B13CE80E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CF540-D42B-49C2-8692-ADA6F8DC169D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9EC0A-70B5-4E4B-B1B8-D47EF7510AB4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D510E-69A2-44A6-A73F-BA92B38D01C1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AF954-2799-4318-AC20-5A33319ACB15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A9DEB-8355-4407-A405-71B36BAF1478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1AF43-1D7D-48FD-9B23-67E77B9EC3AA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EE68C-FB6E-4D50-BD77-CA65ECE66F1B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AF795-204E-4E4C-9F09-6CFAE037B719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E4BD0-A359-4031-9A10-E80CC52D1729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E627-CFF0-4053-A372-67ED58E53D50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5BB4A-0A04-4B8A-9695-8015B5393B0A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D2783-A3BA-421E-B689-54B62457C58B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2DC47D-D180-44D0-8D62-31E624FD7DE3}" type="datetimeFigureOut">
              <a:rPr lang="fr-FR"/>
              <a:pPr>
                <a:defRPr/>
              </a:pPr>
              <a:t>15/03/2011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35AEFC-2173-4F47-8D27-4E372DE55BCF}" type="slidenum">
              <a:rPr lang="fr-CA"/>
              <a:pPr>
                <a:defRPr/>
              </a:pPr>
              <a:t>‹nº›</a:t>
            </a:fld>
            <a:endParaRPr lang="fr-CA"/>
          </a:p>
        </p:txBody>
      </p:sp>
      <p:pic>
        <p:nvPicPr>
          <p:cNvPr id="7" name="Picture 2" descr="C:\Documents and Settings\jefferson.ABRAS\Desktop\SUSTENTABILIDADE\153\153\04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Imagem 7" descr="ABRAS_logo"/>
          <p:cNvPicPr/>
          <p:nvPr/>
        </p:nvPicPr>
        <p:blipFill>
          <a:blip r:embed="rId15" cstate="print"/>
          <a:srcRect t="18390" b="33935"/>
          <a:stretch>
            <a:fillRect/>
          </a:stretch>
        </p:blipFill>
        <p:spPr bwMode="auto">
          <a:xfrm>
            <a:off x="6660232" y="71236"/>
            <a:ext cx="2483768" cy="83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sussumu@abras.com.br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undo.jpg"/>
          <p:cNvPicPr>
            <a:picLocks noChangeAspect="1"/>
          </p:cNvPicPr>
          <p:nvPr/>
        </p:nvPicPr>
        <p:blipFill>
          <a:blip r:embed="rId2" cstate="print"/>
          <a:srcRect l="5570"/>
          <a:stretch>
            <a:fillRect/>
          </a:stretch>
        </p:blipFill>
        <p:spPr>
          <a:xfrm>
            <a:off x="0" y="0"/>
            <a:ext cx="916436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363272" cy="864096"/>
          </a:xfrm>
        </p:spPr>
        <p:txBody>
          <a:bodyPr/>
          <a:lstStyle/>
          <a:p>
            <a:pPr algn="l"/>
            <a:r>
              <a:rPr lang="pt-BR" b="1" dirty="0" err="1" smtClean="0">
                <a:solidFill>
                  <a:srgbClr val="002060"/>
                </a:solidFill>
              </a:rPr>
              <a:t>Xanxerê</a:t>
            </a:r>
            <a:r>
              <a:rPr lang="pt-BR" b="1" dirty="0" smtClean="0">
                <a:solidFill>
                  <a:srgbClr val="002060"/>
                </a:solidFill>
              </a:rPr>
              <a:t>: exemplo para o Brasil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pt-BR" sz="2800" dirty="0" smtClean="0"/>
              <a:t>Set – 2008 – </a:t>
            </a:r>
            <a:r>
              <a:rPr lang="pt-BR" sz="2800" b="1" dirty="0" smtClean="0">
                <a:solidFill>
                  <a:srgbClr val="669933"/>
                </a:solidFill>
              </a:rPr>
              <a:t>reunião para definição de horário das lojas no final de ano vira discussão sobre o impacto das sacolas no meio ambiente.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Set – Jan 2009 – Campanha é divulgada na  mídia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Fev 2009 – Adesão Governo/</a:t>
            </a:r>
            <a:r>
              <a:rPr lang="pt-BR" sz="2800" dirty="0" err="1" smtClean="0"/>
              <a:t>Procon</a:t>
            </a:r>
            <a:r>
              <a:rPr lang="pt-BR" sz="2800" dirty="0" smtClean="0"/>
              <a:t>/Promotoria/Associação  de Moradores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Abril 2009 – Campanha chega às Escolas e ganha a adesão da população.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 algn="l"/>
            <a:r>
              <a:rPr lang="pt-BR" b="1" dirty="0" err="1" smtClean="0">
                <a:solidFill>
                  <a:srgbClr val="002060"/>
                </a:solidFill>
              </a:rPr>
              <a:t>Xanxerê</a:t>
            </a:r>
            <a:r>
              <a:rPr lang="pt-BR" b="1" dirty="0" smtClean="0">
                <a:solidFill>
                  <a:srgbClr val="002060"/>
                </a:solidFill>
              </a:rPr>
              <a:t>: resultado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4929411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pt-BR" dirty="0" smtClean="0"/>
              <a:t>Antes: 1 milhão de sacolas distribuídas/mês.</a:t>
            </a:r>
          </a:p>
          <a:p>
            <a:pPr>
              <a:buFont typeface="Wingdings" pitchFamily="2" charset="2"/>
              <a:buChar char="ü"/>
            </a:pPr>
            <a:r>
              <a:rPr lang="pt-BR" b="1" dirty="0" smtClean="0">
                <a:solidFill>
                  <a:srgbClr val="669933"/>
                </a:solidFill>
              </a:rPr>
              <a:t>Hoje: 93% de adesão voluntária em </a:t>
            </a:r>
            <a:r>
              <a:rPr lang="pt-BR" b="1" dirty="0" err="1" smtClean="0">
                <a:solidFill>
                  <a:srgbClr val="669933"/>
                </a:solidFill>
              </a:rPr>
              <a:t>Xanxerê</a:t>
            </a:r>
            <a:r>
              <a:rPr lang="pt-BR" b="1" dirty="0" smtClean="0">
                <a:solidFill>
                  <a:srgbClr val="669933"/>
                </a:solidFill>
              </a:rPr>
              <a:t>, só com a campanha de conscientização</a:t>
            </a:r>
            <a:r>
              <a:rPr lang="pt-BR" dirty="0" smtClean="0">
                <a:solidFill>
                  <a:srgbClr val="669933"/>
                </a:solidFill>
              </a:rPr>
              <a:t>*.</a:t>
            </a:r>
          </a:p>
          <a:p>
            <a:pPr>
              <a:buFont typeface="Wingdings" pitchFamily="2" charset="2"/>
              <a:buChar char="ü"/>
            </a:pPr>
            <a:r>
              <a:rPr lang="pt-BR" dirty="0" smtClean="0"/>
              <a:t>Campanha é propagada no Oeste de SC.</a:t>
            </a:r>
          </a:p>
          <a:p>
            <a:pPr>
              <a:buFont typeface="Wingdings" pitchFamily="2" charset="2"/>
              <a:buChar char="ü"/>
            </a:pPr>
            <a:r>
              <a:rPr lang="pt-BR" dirty="0" smtClean="0"/>
              <a:t>18 municípios estão em fase de implantação.</a:t>
            </a:r>
          </a:p>
          <a:p>
            <a:pPr>
              <a:buFont typeface="Wingdings" pitchFamily="2" charset="2"/>
              <a:buChar char="ü"/>
            </a:pPr>
            <a:r>
              <a:rPr lang="pt-BR" dirty="0" smtClean="0"/>
              <a:t>Campanha é “exportada” para PR e RS.</a:t>
            </a:r>
          </a:p>
          <a:p>
            <a:pPr>
              <a:buFont typeface="Wingdings" pitchFamily="2" charset="2"/>
              <a:buChar char="ü"/>
            </a:pPr>
            <a:r>
              <a:rPr lang="pt-BR" b="1" dirty="0" smtClean="0">
                <a:solidFill>
                  <a:srgbClr val="669933"/>
                </a:solidFill>
              </a:rPr>
              <a:t>RS</a:t>
            </a:r>
            <a:r>
              <a:rPr lang="pt-BR" dirty="0" smtClean="0"/>
              <a:t> – município de Getúlio Vargas.</a:t>
            </a:r>
          </a:p>
          <a:p>
            <a:pPr>
              <a:buFont typeface="Wingdings" pitchFamily="2" charset="2"/>
              <a:buChar char="ü"/>
            </a:pPr>
            <a:r>
              <a:rPr lang="pt-BR" b="1" dirty="0" smtClean="0">
                <a:solidFill>
                  <a:srgbClr val="669933"/>
                </a:solidFill>
              </a:rPr>
              <a:t>PR</a:t>
            </a:r>
            <a:r>
              <a:rPr lang="pt-BR" dirty="0" smtClean="0"/>
              <a:t> – Municípios de Dois Vizinhos e Pato Branco.</a:t>
            </a:r>
          </a:p>
          <a:p>
            <a:pPr>
              <a:buNone/>
            </a:pPr>
            <a:r>
              <a:rPr lang="pt-BR" sz="1400" dirty="0" smtClean="0"/>
              <a:t>* Estima-se que o comércio que não aderiu distribua por mês 60 mil unidades.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363272" cy="936104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Jundiaí: forte organização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6805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pt-BR" sz="2800" dirty="0" smtClean="0"/>
              <a:t>Grande mobilização </a:t>
            </a:r>
            <a:r>
              <a:rPr lang="pt-BR" sz="2800" dirty="0" err="1" smtClean="0"/>
              <a:t>repres</a:t>
            </a:r>
            <a:r>
              <a:rPr lang="pt-BR" sz="2800" dirty="0" smtClean="0"/>
              <a:t>. do comércio (</a:t>
            </a:r>
            <a:r>
              <a:rPr lang="pt-BR" sz="2800" dirty="0" err="1" smtClean="0"/>
              <a:t>Apas</a:t>
            </a:r>
            <a:r>
              <a:rPr lang="pt-BR" sz="2800" dirty="0" smtClean="0"/>
              <a:t>), da sociedade e  prefeitura  (projeto uniu as três maiores do setor às centrais de negócios).</a:t>
            </a:r>
          </a:p>
          <a:p>
            <a:pPr>
              <a:buFont typeface="Wingdings" pitchFamily="2" charset="2"/>
              <a:buChar char="ü"/>
            </a:pPr>
            <a:r>
              <a:rPr lang="pt-BR" sz="2800" b="1" dirty="0" smtClean="0">
                <a:solidFill>
                  <a:srgbClr val="669933"/>
                </a:solidFill>
              </a:rPr>
              <a:t>99% do empresariado da cidade aderiu!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Mobilização da sociedade estruturada (campanha </a:t>
            </a:r>
            <a:r>
              <a:rPr lang="pt-BR" sz="2800" b="1" i="1" dirty="0" smtClean="0">
                <a:solidFill>
                  <a:srgbClr val="669933"/>
                </a:solidFill>
              </a:rPr>
              <a:t>Vamos Tirar o Planeta do Sufoco</a:t>
            </a:r>
            <a:r>
              <a:rPr lang="pt-BR" sz="2800" dirty="0" smtClean="0"/>
              <a:t>).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Sacolas plásticas substituídas por </a:t>
            </a:r>
            <a:r>
              <a:rPr lang="pt-BR" sz="2800" b="1" dirty="0" smtClean="0">
                <a:solidFill>
                  <a:srgbClr val="669933"/>
                </a:solidFill>
              </a:rPr>
              <a:t>sacolas retornáveis </a:t>
            </a:r>
            <a:r>
              <a:rPr lang="pt-BR" sz="2800" dirty="0" smtClean="0"/>
              <a:t>(TNT) e por sacolas biodegradáveis.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Jundiaí: forte organização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pt-BR" dirty="0" smtClean="0"/>
              <a:t>Resultado em </a:t>
            </a:r>
            <a:r>
              <a:rPr lang="pt-BR" b="1" dirty="0" smtClean="0">
                <a:solidFill>
                  <a:srgbClr val="669933"/>
                </a:solidFill>
              </a:rPr>
              <a:t>6 meses</a:t>
            </a:r>
            <a:r>
              <a:rPr lang="pt-BR" dirty="0" smtClean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pt-BR" b="1" dirty="0" smtClean="0">
                <a:solidFill>
                  <a:srgbClr val="669933"/>
                </a:solidFill>
              </a:rPr>
              <a:t>95% de redução do consumo de sacolas plásticas.</a:t>
            </a:r>
          </a:p>
          <a:p>
            <a:pPr>
              <a:buFont typeface="Wingdings" pitchFamily="2" charset="2"/>
              <a:buChar char="ü"/>
            </a:pPr>
            <a:r>
              <a:rPr lang="pt-BR" dirty="0" smtClean="0"/>
              <a:t>Menos 480 toneladas de plásticos nos lixões!</a:t>
            </a:r>
          </a:p>
          <a:p>
            <a:pPr>
              <a:buFont typeface="Wingdings" pitchFamily="2" charset="2"/>
              <a:buChar char="ü"/>
            </a:pPr>
            <a:r>
              <a:rPr lang="pt-BR" dirty="0" smtClean="0"/>
              <a:t>Antes da campanha as lojas de Jundiaí distribuíam 22 milhões de sacolas/mês (80 toneladas de plástico) – hoje elas vendem cerca de 1,5 milhão de sacolas </a:t>
            </a:r>
            <a:r>
              <a:rPr lang="pt-BR" dirty="0" err="1" smtClean="0"/>
              <a:t>bio</a:t>
            </a:r>
            <a:r>
              <a:rPr lang="pt-BR" dirty="0" smtClean="0"/>
              <a:t>/mês. 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    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Belo Horizonte, 1ª. Capital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pt-BR" sz="2800" dirty="0" smtClean="0"/>
              <a:t>1ª. Capital a se propor a eliminar as sacolas.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Mobilização em curso para por em prática a </a:t>
            </a:r>
            <a:r>
              <a:rPr lang="pt-BR" sz="2800" b="1" dirty="0" smtClean="0">
                <a:solidFill>
                  <a:srgbClr val="669933"/>
                </a:solidFill>
              </a:rPr>
              <a:t>Lei Municipal 9.529</a:t>
            </a:r>
            <a:r>
              <a:rPr lang="pt-BR" sz="2800" dirty="0" smtClean="0"/>
              <a:t>, sancionada em 2008, que prevê a proibição do uso de sacolas plásticas no município. 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Todas as entidades do Comércio (</a:t>
            </a:r>
            <a:r>
              <a:rPr lang="pt-BR" sz="2800" dirty="0" err="1" smtClean="0"/>
              <a:t>Amis</a:t>
            </a:r>
            <a:r>
              <a:rPr lang="pt-BR" sz="2800" dirty="0" smtClean="0"/>
              <a:t>), prefeitura e Mov. das Donas de Casa de Minas Gerais – assinaram </a:t>
            </a:r>
            <a:r>
              <a:rPr lang="pt-BR" sz="2800" b="1" dirty="0" smtClean="0">
                <a:solidFill>
                  <a:srgbClr val="669933"/>
                </a:solidFill>
              </a:rPr>
              <a:t>termo de cooperação</a:t>
            </a:r>
            <a:r>
              <a:rPr lang="pt-BR" sz="2800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Lei municipal permite apenas o uso de </a:t>
            </a:r>
            <a:r>
              <a:rPr lang="pt-BR" sz="2800" b="1" dirty="0" err="1" smtClean="0">
                <a:solidFill>
                  <a:srgbClr val="669933"/>
                </a:solidFill>
              </a:rPr>
              <a:t>sacolinhas</a:t>
            </a:r>
            <a:r>
              <a:rPr lang="pt-BR" sz="2800" b="1" dirty="0" smtClean="0">
                <a:solidFill>
                  <a:srgbClr val="669933"/>
                </a:solidFill>
              </a:rPr>
              <a:t> biodegradáveis e </a:t>
            </a:r>
            <a:r>
              <a:rPr lang="pt-BR" sz="2800" b="1" dirty="0" err="1" smtClean="0">
                <a:solidFill>
                  <a:srgbClr val="669933"/>
                </a:solidFill>
              </a:rPr>
              <a:t>compostáveis</a:t>
            </a:r>
            <a:r>
              <a:rPr lang="pt-BR" sz="2800" b="1" dirty="0" smtClean="0">
                <a:solidFill>
                  <a:srgbClr val="669933"/>
                </a:solidFill>
              </a:rPr>
              <a:t>, </a:t>
            </a:r>
            <a:r>
              <a:rPr lang="pt-BR" sz="2800" dirty="0" smtClean="0"/>
              <a:t>mas 1ª. opção do comércio é divulgar uso da sacola retornável.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Belo Horizonte – Previsões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pt-BR" sz="2800" dirty="0" smtClean="0"/>
              <a:t>Ampla campanha de conscientização, inclui escolas.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Fiscalização com </a:t>
            </a:r>
            <a:r>
              <a:rPr lang="pt-BR" sz="2800" b="1" dirty="0" smtClean="0">
                <a:solidFill>
                  <a:srgbClr val="669933"/>
                </a:solidFill>
              </a:rPr>
              <a:t>multa começa dia 18 de abril</a:t>
            </a:r>
            <a:r>
              <a:rPr lang="pt-BR" sz="2800" dirty="0" smtClean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err="1" smtClean="0"/>
              <a:t>Amis</a:t>
            </a:r>
            <a:r>
              <a:rPr lang="pt-BR" sz="2800" dirty="0" smtClean="0"/>
              <a:t> prevê uso de 30 mil sacolas </a:t>
            </a:r>
            <a:r>
              <a:rPr lang="pt-BR" sz="2800" dirty="0" err="1" smtClean="0"/>
              <a:t>compostáveis</a:t>
            </a:r>
            <a:r>
              <a:rPr lang="pt-BR" sz="2800" dirty="0" smtClean="0"/>
              <a:t> por dia, em Belo Horizonte. 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A </a:t>
            </a:r>
            <a:r>
              <a:rPr lang="pt-BR" sz="2800" b="1" dirty="0" smtClean="0">
                <a:solidFill>
                  <a:srgbClr val="669933"/>
                </a:solidFill>
              </a:rPr>
              <a:t>meta em 1 ano</a:t>
            </a:r>
            <a:r>
              <a:rPr lang="pt-BR" sz="2800" dirty="0" smtClean="0"/>
              <a:t>, segundo a </a:t>
            </a:r>
            <a:r>
              <a:rPr lang="pt-BR" sz="2800" dirty="0" err="1" smtClean="0"/>
              <a:t>Amis</a:t>
            </a:r>
            <a:r>
              <a:rPr lang="pt-BR" sz="2800" dirty="0" smtClean="0"/>
              <a:t>,  é que a população reduza o consumo atual de 450 mil sacolas/dia em </a:t>
            </a:r>
            <a:r>
              <a:rPr lang="pt-BR" sz="2800" b="1" dirty="0" smtClean="0">
                <a:solidFill>
                  <a:srgbClr val="669933"/>
                </a:solidFill>
              </a:rPr>
              <a:t>90%</a:t>
            </a:r>
            <a:r>
              <a:rPr lang="pt-BR" sz="2800" dirty="0" smtClean="0"/>
              <a:t>. </a:t>
            </a:r>
          </a:p>
          <a:p>
            <a:pPr>
              <a:buNone/>
            </a:pP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656183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</a:rPr>
              <a:t>Tem muito a ser feito!</a:t>
            </a:r>
            <a:endParaRPr lang="pt-BR" b="1" dirty="0">
              <a:solidFill>
                <a:srgbClr val="002060"/>
              </a:solidFill>
            </a:endParaRPr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1371600" y="2947392"/>
            <a:ext cx="6400800" cy="2785864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</a:rPr>
              <a:t>Abras lança o</a:t>
            </a:r>
          </a:p>
          <a:p>
            <a:r>
              <a:rPr lang="pt-BR" b="1" dirty="0" smtClean="0">
                <a:solidFill>
                  <a:srgbClr val="002060"/>
                </a:solidFill>
              </a:rPr>
              <a:t>Plano Abras de Ações Sustentáveis – PAS 2011</a:t>
            </a:r>
            <a:endParaRPr lang="pt-BR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3"/>
          <p:cNvSpPr>
            <a:spLocks noGrp="1"/>
          </p:cNvSpPr>
          <p:nvPr>
            <p:ph type="ctrTitle"/>
          </p:nvPr>
        </p:nvSpPr>
        <p:spPr>
          <a:xfrm>
            <a:off x="832048" y="1340768"/>
            <a:ext cx="7772400" cy="2592288"/>
          </a:xfrm>
        </p:spPr>
        <p:txBody>
          <a:bodyPr/>
          <a:lstStyle/>
          <a:p>
            <a:r>
              <a:rPr lang="pt-BR" sz="2800" dirty="0" smtClean="0">
                <a:solidFill>
                  <a:schemeClr val="accent4">
                    <a:lumMod val="50000"/>
                  </a:schemeClr>
                </a:solidFill>
              </a:rPr>
              <a:t>Há muito a ser feito, </a:t>
            </a:r>
            <a:br>
              <a:rPr lang="pt-BR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t-BR" sz="2800" dirty="0" smtClean="0">
                <a:solidFill>
                  <a:schemeClr val="accent4">
                    <a:lumMod val="50000"/>
                  </a:schemeClr>
                </a:solidFill>
              </a:rPr>
              <a:t>por isso a Abras criou </a:t>
            </a:r>
            <a:r>
              <a:rPr lang="pt-BR" sz="2800" dirty="0" err="1" smtClean="0">
                <a:solidFill>
                  <a:schemeClr val="accent4">
                    <a:lumMod val="50000"/>
                  </a:schemeClr>
                </a:solidFill>
              </a:rPr>
              <a:t>o.</a:t>
            </a:r>
            <a:r>
              <a:rPr lang="pt-BR" sz="2800" dirty="0" smtClean="0">
                <a:solidFill>
                  <a:schemeClr val="accent4">
                    <a:lumMod val="50000"/>
                  </a:schemeClr>
                </a:solidFill>
              </a:rPr>
              <a:t>..</a:t>
            </a:r>
            <a:br>
              <a:rPr lang="pt-BR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t-BR" sz="4800" b="1" dirty="0" smtClean="0">
                <a:solidFill>
                  <a:srgbClr val="002060"/>
                </a:solidFill>
              </a:rPr>
              <a:t/>
            </a:r>
            <a:br>
              <a:rPr lang="pt-BR" sz="4800" b="1" dirty="0" smtClean="0">
                <a:solidFill>
                  <a:srgbClr val="002060"/>
                </a:solidFill>
              </a:rPr>
            </a:br>
            <a:r>
              <a:rPr lang="pt-BR" sz="4800" b="1" dirty="0" smtClean="0">
                <a:solidFill>
                  <a:srgbClr val="002060"/>
                </a:solidFill>
              </a:rPr>
              <a:t>Plano Abras de Ação Sustentável – PAS 2011/2015</a:t>
            </a:r>
            <a:r>
              <a:rPr lang="pt-BR" sz="1400" b="1" dirty="0" smtClean="0">
                <a:solidFill>
                  <a:srgbClr val="002060"/>
                </a:solidFill>
              </a:rPr>
              <a:t>*</a:t>
            </a:r>
          </a:p>
        </p:txBody>
      </p:sp>
      <p:sp>
        <p:nvSpPr>
          <p:cNvPr id="3076" name="Retângulo 3"/>
          <p:cNvSpPr>
            <a:spLocks noChangeArrowheads="1"/>
          </p:cNvSpPr>
          <p:nvPr/>
        </p:nvSpPr>
        <p:spPr bwMode="auto">
          <a:xfrm>
            <a:off x="611561" y="5301208"/>
            <a:ext cx="82809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rgbClr val="669933"/>
                </a:solidFill>
              </a:rPr>
              <a:t>*</a:t>
            </a:r>
            <a:r>
              <a:rPr lang="pt-BR" dirty="0">
                <a:solidFill>
                  <a:schemeClr val="accent3">
                    <a:lumMod val="75000"/>
                  </a:schemeClr>
                </a:solidFill>
              </a:rPr>
              <a:t>Em consonância com </a:t>
            </a:r>
            <a:r>
              <a:rPr lang="pt-BR" b="1" dirty="0">
                <a:solidFill>
                  <a:schemeClr val="accent3">
                    <a:lumMod val="75000"/>
                  </a:schemeClr>
                </a:solidFill>
              </a:rPr>
              <a:t>Plano de Ação para Produção e Consumo Sustentáveis (PPCS)  - </a:t>
            </a:r>
            <a:r>
              <a:rPr lang="pt-B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t-BR" b="1" dirty="0" smtClean="0">
                <a:solidFill>
                  <a:schemeClr val="accent3">
                    <a:lumMod val="75000"/>
                  </a:schemeClr>
                </a:solidFill>
              </a:rPr>
              <a:t>Política </a:t>
            </a:r>
            <a:r>
              <a:rPr lang="pt-BR" b="1" dirty="0">
                <a:solidFill>
                  <a:schemeClr val="accent3">
                    <a:lumMod val="75000"/>
                  </a:schemeClr>
                </a:solidFill>
              </a:rPr>
              <a:t>Nacional de Resíduos Sólidos</a:t>
            </a:r>
            <a:r>
              <a:rPr lang="pt-BR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pt-BR" dirty="0">
                <a:solidFill>
                  <a:schemeClr val="accent3">
                    <a:lumMod val="75000"/>
                  </a:schemeClr>
                </a:solidFill>
              </a:rPr>
            </a:br>
            <a:endParaRPr lang="pt-B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7989887" cy="720080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Plano  Abras de Ação  Sustentável</a:t>
            </a:r>
          </a:p>
        </p:txBody>
      </p:sp>
      <p:sp>
        <p:nvSpPr>
          <p:cNvPr id="11267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628800"/>
            <a:ext cx="7777112" cy="5184576"/>
          </a:xfrm>
        </p:spPr>
        <p:txBody>
          <a:bodyPr/>
          <a:lstStyle/>
          <a:p>
            <a:pPr algn="just">
              <a:buNone/>
              <a:defRPr/>
            </a:pPr>
            <a:r>
              <a:rPr lang="pt-BR" sz="2800" b="1" dirty="0" smtClean="0"/>
              <a:t>Pensando na redução das Sacolas Plásticas</a:t>
            </a: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</a:rPr>
              <a:t>...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Educação – </a:t>
            </a:r>
            <a:r>
              <a:rPr lang="pt-BR" sz="2800" dirty="0" smtClean="0">
                <a:solidFill>
                  <a:srgbClr val="404040"/>
                </a:solidFill>
              </a:rPr>
              <a:t> </a:t>
            </a:r>
            <a:r>
              <a:rPr lang="pt-BR" sz="2800" dirty="0" smtClean="0"/>
              <a:t>Informações sobre o uso consciente das sacolas serão enfatizados nos  </a:t>
            </a: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Cursos da Escola Nacional de Supermercados - ENS </a:t>
            </a:r>
            <a:r>
              <a:rPr lang="pt-BR" sz="2800" dirty="0" smtClean="0"/>
              <a:t>(operador de caixa e empacotador).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t-BR" sz="2800" dirty="0" smtClean="0"/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Prêmio – </a:t>
            </a:r>
            <a:r>
              <a:rPr lang="pt-BR" sz="2800" dirty="0" smtClean="0"/>
              <a:t>Abras premiará melhores iniciativas de redução do uso de sacolas/ações sustentáveis</a:t>
            </a:r>
            <a:r>
              <a:rPr lang="pt-BR" sz="2800" dirty="0" smtClean="0">
                <a:solidFill>
                  <a:srgbClr val="404040"/>
                </a:solidFill>
              </a:rPr>
              <a:t>: </a:t>
            </a: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Prêmio Abras Sustentabilidade.</a:t>
            </a:r>
          </a:p>
          <a:p>
            <a:pPr algn="just">
              <a:defRPr/>
            </a:pPr>
            <a:endParaRPr lang="pt-BR" sz="2800" dirty="0" smtClean="0">
              <a:solidFill>
                <a:srgbClr val="7030A0"/>
              </a:solidFill>
            </a:endParaRPr>
          </a:p>
          <a:p>
            <a:pPr algn="just">
              <a:defRPr/>
            </a:pPr>
            <a:endParaRPr lang="pt-BR" sz="2800" dirty="0" smtClean="0">
              <a:solidFill>
                <a:srgbClr val="404040"/>
              </a:solidFill>
            </a:endParaRPr>
          </a:p>
          <a:p>
            <a:pPr algn="just">
              <a:defRPr/>
            </a:pPr>
            <a:endParaRPr lang="pt-BR" sz="2400" dirty="0" smtClean="0"/>
          </a:p>
          <a:p>
            <a:pPr algn="just">
              <a:buFontTx/>
              <a:buNone/>
              <a:defRPr/>
            </a:pPr>
            <a:r>
              <a:rPr lang="pt-BR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496944" cy="720080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Plano  Abras de Ação  Sustentável</a:t>
            </a:r>
          </a:p>
        </p:txBody>
      </p:sp>
      <p:sp>
        <p:nvSpPr>
          <p:cNvPr id="10243" name="Espaço Reservado para Conteúdo 2"/>
          <p:cNvSpPr>
            <a:spLocks noGrp="1"/>
          </p:cNvSpPr>
          <p:nvPr>
            <p:ph idx="1"/>
          </p:nvPr>
        </p:nvSpPr>
        <p:spPr>
          <a:xfrm>
            <a:off x="611758" y="1628800"/>
            <a:ext cx="8136706" cy="4394771"/>
          </a:xfrm>
        </p:spPr>
        <p:txBody>
          <a:bodyPr/>
          <a:lstStyle/>
          <a:p>
            <a:pPr algn="just"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Publicação: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t-BR" sz="2800" dirty="0" smtClean="0">
                <a:solidFill>
                  <a:srgbClr val="404040"/>
                </a:solidFill>
              </a:rPr>
              <a:t>Manual de Boas Práticas no PDV – Sacolas Plásticas.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Métrica:  Pesquisar consumo redes  </a:t>
            </a:r>
            <a:r>
              <a:rPr lang="pt-BR" sz="2800" dirty="0" smtClean="0">
                <a:solidFill>
                  <a:srgbClr val="404040"/>
                </a:solidFill>
              </a:rPr>
              <a:t>(Ranking Abras 2011 já teve 1º. Resultado! ).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Campanha Publicitária: </a:t>
            </a:r>
            <a:r>
              <a:rPr lang="pt-BR" sz="2800" dirty="0" smtClean="0">
                <a:solidFill>
                  <a:srgbClr val="404040"/>
                </a:solidFill>
              </a:rPr>
              <a:t>Criação aberta para adesão voluntária de todas as redes (anúncios, cartazes de PDV, etc.) – Busca de outras mídias (TV aberta, rádio, etc.).</a:t>
            </a:r>
          </a:p>
          <a:p>
            <a:pPr>
              <a:defRPr/>
            </a:pPr>
            <a:endParaRPr lang="pt-BR" sz="2800" b="1" dirty="0" smtClean="0">
              <a:solidFill>
                <a:srgbClr val="7030A0"/>
              </a:solidFill>
            </a:endParaRPr>
          </a:p>
          <a:p>
            <a:pPr>
              <a:buFontTx/>
              <a:buNone/>
              <a:defRPr/>
            </a:pPr>
            <a:endParaRPr lang="pt-BR" sz="2800" dirty="0" smtClean="0">
              <a:solidFill>
                <a:srgbClr val="7030A0"/>
              </a:solidFill>
            </a:endParaRPr>
          </a:p>
          <a:p>
            <a:pPr>
              <a:defRPr/>
            </a:pPr>
            <a:endParaRPr lang="pt-BR" sz="2400" dirty="0" smtClean="0"/>
          </a:p>
          <a:p>
            <a:pPr>
              <a:buFontTx/>
              <a:buNone/>
              <a:defRPr/>
            </a:pPr>
            <a:r>
              <a:rPr lang="pt-BR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-36512" y="4407247"/>
            <a:ext cx="9144000" cy="1470025"/>
          </a:xfrm>
        </p:spPr>
        <p:txBody>
          <a:bodyPr/>
          <a:lstStyle/>
          <a:p>
            <a:r>
              <a:rPr lang="pt-BR" sz="4200" b="1" dirty="0" smtClean="0"/>
              <a:t>SACOLAS </a:t>
            </a:r>
            <a:r>
              <a:rPr lang="pt-BR" sz="4200" b="1" dirty="0" smtClean="0"/>
              <a:t>PLÁSTICAS E O CONSUMIDOR</a:t>
            </a:r>
            <a:endParaRPr lang="pt-BR" sz="4200" b="1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971600" y="5420816"/>
            <a:ext cx="6965576" cy="124854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pt-BR" b="1" dirty="0" smtClean="0"/>
              <a:t>DESAFIOS &amp; ESTRATÉGIAS</a:t>
            </a:r>
          </a:p>
          <a:p>
            <a:pPr>
              <a:spcBef>
                <a:spcPts val="0"/>
              </a:spcBef>
            </a:pPr>
            <a:r>
              <a:rPr lang="pt-BR" b="1" dirty="0" smtClean="0"/>
              <a:t>2011 - 2015</a:t>
            </a:r>
            <a:endParaRPr lang="pt-BR" b="1" dirty="0"/>
          </a:p>
        </p:txBody>
      </p:sp>
      <p:pic>
        <p:nvPicPr>
          <p:cNvPr id="6" name="Imagem 5" descr="cabec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0"/>
            <a:ext cx="7094276" cy="501317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990656" cy="936104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Plano  Abras de Ação  Sustentável </a:t>
            </a:r>
          </a:p>
        </p:txBody>
      </p:sp>
      <p:sp>
        <p:nvSpPr>
          <p:cNvPr id="12291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052736"/>
            <a:ext cx="7920880" cy="5403527"/>
          </a:xfrm>
        </p:spPr>
        <p:txBody>
          <a:bodyPr/>
          <a:lstStyle/>
          <a:p>
            <a:pPr algn="just">
              <a:buFontTx/>
              <a:buNone/>
              <a:defRPr/>
            </a:pPr>
            <a:endParaRPr lang="pt-BR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Tx/>
              <a:buNone/>
              <a:defRPr/>
            </a:pPr>
            <a:r>
              <a:rPr lang="pt-BR" sz="2800" b="1" dirty="0" smtClean="0"/>
              <a:t>Pensando no Consumo Sustentável ...</a:t>
            </a:r>
          </a:p>
          <a:p>
            <a:pPr algn="just">
              <a:buFontTx/>
              <a:buNone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Ações: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Publicação – </a:t>
            </a:r>
            <a:r>
              <a:rPr lang="pt-BR" sz="2800" dirty="0" smtClean="0"/>
              <a:t>Criação de Manual de Consumo Sustentável – com condutas sugeridas para as empresas (parceria </a:t>
            </a:r>
            <a:r>
              <a:rPr lang="pt-BR" sz="2800" dirty="0" err="1" smtClean="0"/>
              <a:t>Akatu</a:t>
            </a:r>
            <a:r>
              <a:rPr lang="pt-BR" sz="2800" dirty="0" smtClean="0"/>
              <a:t> – em negociação).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t-BR" sz="2800" dirty="0" smtClean="0">
              <a:solidFill>
                <a:srgbClr val="404040"/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Equipamentos/Lojas – </a:t>
            </a:r>
            <a:r>
              <a:rPr lang="pt-BR" sz="2800" dirty="0" smtClean="0"/>
              <a:t>Continuidade da Ação para redução do uso dos gases que causam o efeito estufa (HCFC), com parceria MMA-ABRAS-ABRAVA.</a:t>
            </a:r>
          </a:p>
          <a:p>
            <a:pPr algn="just">
              <a:defRPr/>
            </a:pPr>
            <a:endParaRPr lang="pt-BR" sz="2800" dirty="0" smtClean="0">
              <a:solidFill>
                <a:srgbClr val="404040"/>
              </a:solidFill>
            </a:endParaRPr>
          </a:p>
          <a:p>
            <a:pPr algn="just">
              <a:defRPr/>
            </a:pPr>
            <a:endParaRPr lang="pt-BR" sz="2800" dirty="0" smtClean="0">
              <a:solidFill>
                <a:srgbClr val="404040"/>
              </a:solidFill>
            </a:endParaRPr>
          </a:p>
          <a:p>
            <a:pPr algn="just">
              <a:defRPr/>
            </a:pPr>
            <a:endParaRPr lang="pt-BR" dirty="0" smtClean="0"/>
          </a:p>
          <a:p>
            <a:pPr algn="just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990656" cy="936104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Plano  Abras de Ação Sustentável</a:t>
            </a:r>
          </a:p>
        </p:txBody>
      </p:sp>
      <p:sp>
        <p:nvSpPr>
          <p:cNvPr id="13315" name="Espaço Reservado para Conteúdo 2"/>
          <p:cNvSpPr>
            <a:spLocks noGrp="1"/>
          </p:cNvSpPr>
          <p:nvPr>
            <p:ph idx="1"/>
          </p:nvPr>
        </p:nvSpPr>
        <p:spPr>
          <a:xfrm>
            <a:off x="612205" y="1700808"/>
            <a:ext cx="7992243" cy="4754562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t-BR" sz="2800" b="1" dirty="0" smtClean="0"/>
              <a:t>Pensando no Consumo Sustentável – cont.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Loja Verde</a:t>
            </a:r>
            <a:r>
              <a:rPr lang="pt-BR" sz="2800" b="1" dirty="0" smtClean="0">
                <a:solidFill>
                  <a:srgbClr val="7030A0"/>
                </a:solidFill>
              </a:rPr>
              <a:t> </a:t>
            </a:r>
            <a:r>
              <a:rPr lang="pt-BR" sz="2800" dirty="0" smtClean="0">
                <a:solidFill>
                  <a:srgbClr val="669933"/>
                </a:solidFill>
              </a:rPr>
              <a:t>–</a:t>
            </a:r>
            <a:r>
              <a:rPr lang="pt-BR" sz="2800" dirty="0" smtClean="0"/>
              <a:t> Criação do Manual da Loja Verde e Guia de Fornecedores Verdes.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Tecnologia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t-BR" sz="2800" dirty="0" smtClean="0">
                <a:solidFill>
                  <a:srgbClr val="669933"/>
                </a:solidFill>
              </a:rPr>
              <a:t>–</a:t>
            </a:r>
            <a:r>
              <a:rPr lang="pt-BR" sz="2800" dirty="0" smtClean="0"/>
              <a:t> Divulgação de Tecnologias Verdes na Convenção Abras – Setembro 2011 já programada.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Divulgação</a:t>
            </a:r>
            <a:r>
              <a:rPr lang="pt-BR" sz="2800" dirty="0" smtClean="0"/>
              <a:t> </a:t>
            </a: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Plano Abras de Ação Sustentável - PAS</a:t>
            </a:r>
            <a:r>
              <a:rPr lang="pt-BR" sz="2800" dirty="0" smtClean="0"/>
              <a:t> nos eventos das 27 Associações Estaduais e nos meios de comunicação da Abras.</a:t>
            </a:r>
          </a:p>
          <a:p>
            <a:pPr algn="just">
              <a:defRPr/>
            </a:pPr>
            <a:endParaRPr lang="pt-BR" dirty="0" smtClean="0"/>
          </a:p>
          <a:p>
            <a:pPr algn="just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Plano  Abras de Ação Sustentável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sz="2800" b="1" dirty="0" smtClean="0"/>
              <a:t>Pensando em Acordos setoriais...</a:t>
            </a:r>
          </a:p>
          <a:p>
            <a:pPr>
              <a:buNone/>
            </a:pPr>
            <a:r>
              <a:rPr lang="pt-BR" sz="2800" dirty="0" smtClean="0"/>
              <a:t>A Abras fará parcerias que visem atender a </a:t>
            </a:r>
          </a:p>
          <a:p>
            <a:pPr>
              <a:buNone/>
            </a:pPr>
            <a:r>
              <a:rPr lang="pt-BR" sz="2800" dirty="0" smtClean="0"/>
              <a:t>requisitos</a:t>
            </a:r>
            <a:r>
              <a:rPr lang="pt-BR" sz="2800" b="1" dirty="0" smtClean="0"/>
              <a:t> </a:t>
            </a:r>
            <a:r>
              <a:rPr lang="pt-BR" sz="2800" dirty="0" smtClean="0"/>
              <a:t>da</a:t>
            </a:r>
            <a:r>
              <a:rPr lang="pt-BR" sz="2800" b="1" dirty="0" smtClean="0"/>
              <a:t> </a:t>
            </a:r>
            <a:r>
              <a:rPr lang="pt-BR" sz="2800" b="1" dirty="0" smtClean="0">
                <a:solidFill>
                  <a:srgbClr val="669933"/>
                </a:solidFill>
              </a:rPr>
              <a:t>Política Nacional de Resíduos Sólidos.</a:t>
            </a:r>
          </a:p>
          <a:p>
            <a:pPr>
              <a:buNone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>
                <a:solidFill>
                  <a:srgbClr val="404040"/>
                </a:solidFill>
              </a:rPr>
              <a:t>Incentivo aos PEVS;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>
                <a:solidFill>
                  <a:srgbClr val="404040"/>
                </a:solidFill>
              </a:rPr>
              <a:t>Incentivo à reciclagem de pilhas, baterias, etc.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>
                <a:solidFill>
                  <a:srgbClr val="404040"/>
                </a:solidFill>
              </a:rPr>
              <a:t>Incentivo </a:t>
            </a:r>
            <a:r>
              <a:rPr lang="pt-BR" dirty="0" smtClean="0">
                <a:solidFill>
                  <a:srgbClr val="404040"/>
                </a:solidFill>
              </a:rPr>
              <a:t>à reciclagem de eletroeletrônicos.</a:t>
            </a:r>
            <a:endParaRPr lang="pt-BR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8912" cy="864096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Plano  Abras de Ação Sustentável </a:t>
            </a:r>
          </a:p>
        </p:txBody>
      </p:sp>
      <p:sp>
        <p:nvSpPr>
          <p:cNvPr id="9219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908720"/>
            <a:ext cx="8280920" cy="5760640"/>
          </a:xfrm>
        </p:spPr>
        <p:txBody>
          <a:bodyPr/>
          <a:lstStyle/>
          <a:p>
            <a:pPr algn="just">
              <a:buFontTx/>
              <a:buNone/>
            </a:pPr>
            <a:endParaRPr lang="pt-BR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buFontTx/>
              <a:buNone/>
            </a:pPr>
            <a:r>
              <a:rPr lang="pt-BR" sz="2400" b="1" dirty="0" smtClean="0">
                <a:solidFill>
                  <a:schemeClr val="accent3">
                    <a:lumMod val="75000"/>
                  </a:schemeClr>
                </a:solidFill>
              </a:rPr>
              <a:t>Pauta de reivindicações do setor: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>
                <a:solidFill>
                  <a:srgbClr val="FF0000"/>
                </a:solidFill>
              </a:rPr>
              <a:t>Lei Nacional que proíba a todo o varejo de distribuir gratuitamente as sacolas plásticas.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/>
              <a:t>Incentivo aos Supermercados que operarem PEVS em suas lojas;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/>
              <a:t>Incentivo às Redes que abrirem Lojas Verdes.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/>
              <a:t>Estudos de governo que atestem e regulamentem as alternativas ecológicas para a substituição das sacolas plásticas;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/>
              <a:t>Benefícios fiscais para equipamentos utilizados nos processos de reciclagem de materiais (papel, plástico, etc.).</a:t>
            </a:r>
          </a:p>
          <a:p>
            <a:pPr algn="just">
              <a:buFont typeface="Wingdings" pitchFamily="2" charset="2"/>
              <a:buChar char="ü"/>
            </a:pPr>
            <a:r>
              <a:rPr lang="pt-BR" sz="2400" dirty="0" smtClean="0"/>
              <a:t>Benefícios fiscais para produtos/ embalagens mais sustentáveis (que usam  materiais/ embalagens reciclados).</a:t>
            </a:r>
          </a:p>
          <a:p>
            <a:pPr algn="just"/>
            <a:endParaRPr lang="pt-BR" sz="2400" dirty="0" smtClean="0"/>
          </a:p>
          <a:p>
            <a:pPr algn="just"/>
            <a:endParaRPr 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wner\AppData\Local\Microsoft\Windows\Temporary Internet Files\Low\Content.IE5\N900OX3Y\Tela Abras 2009 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000875"/>
          </a:xfrm>
          <a:noFill/>
        </p:spPr>
      </p:pic>
      <p:sp>
        <p:nvSpPr>
          <p:cNvPr id="8194" name="Título 1"/>
          <p:cNvSpPr>
            <a:spLocks noGrp="1"/>
          </p:cNvSpPr>
          <p:nvPr>
            <p:ph type="title"/>
          </p:nvPr>
        </p:nvSpPr>
        <p:spPr>
          <a:xfrm>
            <a:off x="4360440" y="2420888"/>
            <a:ext cx="7772400" cy="2232248"/>
          </a:xfrm>
        </p:spPr>
        <p:txBody>
          <a:bodyPr/>
          <a:lstStyle/>
          <a:p>
            <a:pPr algn="l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Obrigado.</a:t>
            </a:r>
            <a:b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Sussumu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Honda</a:t>
            </a:r>
            <a:b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Presidente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 Abras</a:t>
            </a:r>
            <a:b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sussumu@abras.com.br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www.abras.com.br</a:t>
            </a:r>
            <a:endParaRPr lang="pt-BR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1800200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Desafios &amp; Estratégias 2011 - 2015</a:t>
            </a:r>
          </a:p>
        </p:txBody>
      </p:sp>
      <p:sp>
        <p:nvSpPr>
          <p:cNvPr id="9219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2564904"/>
            <a:ext cx="8748464" cy="3675583"/>
          </a:xfrm>
        </p:spPr>
        <p:txBody>
          <a:bodyPr/>
          <a:lstStyle/>
          <a:p>
            <a:pPr>
              <a:buFontTx/>
              <a:buNone/>
              <a:defRPr/>
            </a:pPr>
            <a:endParaRPr lang="pt-BR" sz="20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pt-BR" sz="3600" b="1" dirty="0" smtClean="0">
                <a:solidFill>
                  <a:schemeClr val="accent3">
                    <a:lumMod val="75000"/>
                  </a:schemeClr>
                </a:solidFill>
              </a:rPr>
              <a:t>Meta é Reduzir 30% até 2013 </a:t>
            </a:r>
          </a:p>
          <a:p>
            <a:pPr>
              <a:buFont typeface="Wingdings" pitchFamily="2" charset="2"/>
              <a:buChar char="ü"/>
              <a:defRPr/>
            </a:pPr>
            <a:endParaRPr lang="pt-BR" sz="3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pt-BR" sz="3600" b="1" dirty="0" smtClean="0">
                <a:solidFill>
                  <a:schemeClr val="accent3">
                    <a:lumMod val="75000"/>
                  </a:schemeClr>
                </a:solidFill>
              </a:rPr>
              <a:t>Reduzir 40% até 2015</a:t>
            </a:r>
          </a:p>
          <a:p>
            <a:pPr>
              <a:buFont typeface="Wingdings" pitchFamily="2" charset="2"/>
              <a:buChar char="ü"/>
              <a:defRPr/>
            </a:pPr>
            <a:endParaRPr lang="pt-BR" sz="1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  <a:defRPr/>
            </a:pPr>
            <a:r>
              <a:rPr lang="pt-BR" sz="2800" b="1" dirty="0" smtClean="0">
                <a:solidFill>
                  <a:srgbClr val="404040"/>
                </a:solidFill>
              </a:rPr>
              <a:t>     </a:t>
            </a:r>
            <a:r>
              <a:rPr lang="pt-BR" sz="2800" i="1" dirty="0" smtClean="0">
                <a:solidFill>
                  <a:srgbClr val="404040"/>
                </a:solidFill>
              </a:rPr>
              <a:t>Base: consumo total em 2010 – supermercados e outros varejos.</a:t>
            </a:r>
            <a:endParaRPr lang="pt-BR" sz="2000" i="1" dirty="0" smtClean="0">
              <a:solidFill>
                <a:srgbClr val="404040"/>
              </a:solidFill>
            </a:endParaRPr>
          </a:p>
          <a:p>
            <a:pPr algn="r">
              <a:buFontTx/>
              <a:buNone/>
              <a:defRPr/>
            </a:pPr>
            <a:endParaRPr lang="pt-BR" sz="2000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  <a:defRPr/>
            </a:pPr>
            <a:endParaRPr lang="pt-BR" sz="2000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  <a:defRPr/>
            </a:pPr>
            <a:endParaRPr lang="pt-BR" sz="2000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  <a:defRPr/>
            </a:pPr>
            <a:endParaRPr lang="pt-BR" sz="2000" i="1" dirty="0" smtClean="0">
              <a:solidFill>
                <a:schemeClr val="accent2"/>
              </a:solidFill>
            </a:endParaRPr>
          </a:p>
          <a:p>
            <a:pPr>
              <a:defRPr/>
            </a:pPr>
            <a:endParaRPr lang="pt-BR" sz="2800" dirty="0" smtClean="0"/>
          </a:p>
          <a:p>
            <a:pPr algn="r">
              <a:buFontTx/>
              <a:buNone/>
              <a:defRPr/>
            </a:pPr>
            <a:r>
              <a:rPr lang="pt-BR" sz="2000" i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5580112" cy="98072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Desafios: reduzir as 14 bilhões</a:t>
            </a:r>
            <a:b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sacolas utilizadas </a:t>
            </a:r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C:\Documents and Settings\jefferson.ABRAS\Desktop\GRAFICO-SACOLAS.jpg"/>
          <p:cNvPicPr>
            <a:picLocks noChangeAspect="1" noChangeArrowheads="1"/>
          </p:cNvPicPr>
          <p:nvPr/>
        </p:nvPicPr>
        <p:blipFill>
          <a:blip r:embed="rId2" cstate="print"/>
          <a:srcRect l="2802" t="1271" r="3774" b="3437"/>
          <a:stretch>
            <a:fillRect/>
          </a:stretch>
        </p:blipFill>
        <p:spPr bwMode="auto">
          <a:xfrm>
            <a:off x="899592" y="908720"/>
            <a:ext cx="7392719" cy="532859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4" name="CaixaDeTexto 3"/>
          <p:cNvSpPr txBox="1"/>
          <p:nvPr/>
        </p:nvSpPr>
        <p:spPr>
          <a:xfrm>
            <a:off x="4355976" y="5157193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rgbClr val="669933"/>
                </a:solidFill>
              </a:rPr>
              <a:t>Fonte: </a:t>
            </a:r>
            <a:r>
              <a:rPr lang="pt-BR" sz="1600" dirty="0" err="1" smtClean="0">
                <a:solidFill>
                  <a:srgbClr val="669933"/>
                </a:solidFill>
              </a:rPr>
              <a:t>Abief</a:t>
            </a:r>
            <a:r>
              <a:rPr lang="pt-BR" sz="1600" dirty="0" smtClean="0">
                <a:solidFill>
                  <a:srgbClr val="669933"/>
                </a:solidFill>
              </a:rPr>
              <a:t>/INP</a:t>
            </a:r>
          </a:p>
          <a:p>
            <a:endParaRPr lang="pt-BR" sz="1600" dirty="0">
              <a:solidFill>
                <a:srgbClr val="66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936104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</a:rPr>
              <a:t>Plano Abras de Ação Sustentável </a:t>
            </a:r>
            <a:br>
              <a:rPr lang="pt-BR" b="1" dirty="0" smtClean="0">
                <a:solidFill>
                  <a:srgbClr val="002060"/>
                </a:solidFill>
              </a:rPr>
            </a:br>
            <a:r>
              <a:rPr lang="pt-BR" b="1" dirty="0" smtClean="0">
                <a:solidFill>
                  <a:srgbClr val="002060"/>
                </a:solidFill>
              </a:rPr>
              <a:t> PAS 2011</a:t>
            </a:r>
          </a:p>
        </p:txBody>
      </p:sp>
      <p:sp>
        <p:nvSpPr>
          <p:cNvPr id="9219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2060848"/>
            <a:ext cx="8748464" cy="3531567"/>
          </a:xfrm>
        </p:spPr>
        <p:txBody>
          <a:bodyPr/>
          <a:lstStyle/>
          <a:p>
            <a:pPr>
              <a:buFontTx/>
              <a:buNone/>
              <a:defRPr/>
            </a:pPr>
            <a:endParaRPr lang="pt-BR" sz="20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Premissas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Estudos recentes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Histórico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Marcos históricos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800" b="1" dirty="0" err="1" smtClean="0">
                <a:solidFill>
                  <a:schemeClr val="accent3">
                    <a:lumMod val="75000"/>
                  </a:schemeClr>
                </a:solidFill>
              </a:rPr>
              <a:t>Xanxerê</a:t>
            </a: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, Jundiaí e BH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800" b="1" dirty="0" smtClean="0">
                <a:solidFill>
                  <a:schemeClr val="accent3">
                    <a:lumMod val="75000"/>
                  </a:schemeClr>
                </a:solidFill>
              </a:rPr>
              <a:t>Plano Abras</a:t>
            </a:r>
          </a:p>
          <a:p>
            <a:pPr>
              <a:buFont typeface="Wingdings" pitchFamily="2" charset="2"/>
              <a:buChar char="ü"/>
              <a:defRPr/>
            </a:pPr>
            <a:endParaRPr lang="pt-BR" sz="1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>
              <a:buFontTx/>
              <a:buNone/>
              <a:defRPr/>
            </a:pPr>
            <a:endParaRPr lang="pt-BR" sz="2000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  <a:defRPr/>
            </a:pPr>
            <a:endParaRPr lang="pt-BR" sz="2000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  <a:defRPr/>
            </a:pPr>
            <a:endParaRPr lang="pt-BR" sz="2000" i="1" dirty="0" smtClean="0">
              <a:solidFill>
                <a:schemeClr val="accent2"/>
              </a:solidFill>
            </a:endParaRPr>
          </a:p>
          <a:p>
            <a:pPr algn="r">
              <a:buFontTx/>
              <a:buNone/>
              <a:defRPr/>
            </a:pPr>
            <a:endParaRPr lang="pt-BR" sz="2000" i="1" dirty="0" smtClean="0">
              <a:solidFill>
                <a:schemeClr val="accent2"/>
              </a:solidFill>
            </a:endParaRPr>
          </a:p>
          <a:p>
            <a:pPr>
              <a:defRPr/>
            </a:pPr>
            <a:endParaRPr lang="pt-BR" sz="2800" dirty="0" smtClean="0"/>
          </a:p>
          <a:p>
            <a:pPr algn="r">
              <a:buFontTx/>
              <a:buNone/>
              <a:defRPr/>
            </a:pPr>
            <a:r>
              <a:rPr lang="pt-BR" sz="2000" i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Premissas </a:t>
            </a:r>
            <a:endParaRPr lang="pt-BR" b="1" dirty="0">
              <a:solidFill>
                <a:srgbClr val="00206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pt-BR" sz="2800" dirty="0" smtClean="0"/>
              <a:t>A Abras </a:t>
            </a:r>
            <a:r>
              <a:rPr lang="pt-BR" sz="2800" b="1" dirty="0" smtClean="0">
                <a:solidFill>
                  <a:srgbClr val="669933"/>
                </a:solidFill>
              </a:rPr>
              <a:t>não é contra</a:t>
            </a:r>
            <a:r>
              <a:rPr lang="pt-BR" sz="2800" dirty="0" smtClean="0">
                <a:solidFill>
                  <a:srgbClr val="669933"/>
                </a:solidFill>
              </a:rPr>
              <a:t> </a:t>
            </a:r>
            <a:r>
              <a:rPr lang="pt-BR" sz="2800" dirty="0" smtClean="0"/>
              <a:t>o uso de nenhum material... plástico,vidro, papel, alumínio, etc.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A substituição dos </a:t>
            </a:r>
            <a:r>
              <a:rPr lang="pt-BR" sz="2800" b="1" dirty="0" smtClean="0">
                <a:solidFill>
                  <a:srgbClr val="669933"/>
                </a:solidFill>
              </a:rPr>
              <a:t>sacos de papel </a:t>
            </a:r>
            <a:r>
              <a:rPr lang="pt-BR" sz="2800" dirty="0" smtClean="0"/>
              <a:t>pelas sacolas plásticas ocorreu há 25 anos para reduzir o custo da embalagem ao consumidor.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A Abras está atenta </a:t>
            </a:r>
            <a:r>
              <a:rPr lang="pt-BR" sz="2800" b="1" dirty="0" smtClean="0">
                <a:solidFill>
                  <a:srgbClr val="669933"/>
                </a:solidFill>
              </a:rPr>
              <a:t>à cabeça do consumidor</a:t>
            </a:r>
            <a:r>
              <a:rPr lang="pt-BR" sz="2800" dirty="0" smtClean="0">
                <a:solidFill>
                  <a:srgbClr val="669933"/>
                </a:solidFill>
              </a:rPr>
              <a:t>!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E o consumidor está cada vez </a:t>
            </a:r>
            <a:r>
              <a:rPr lang="pt-BR" sz="2800" b="1" dirty="0" smtClean="0">
                <a:solidFill>
                  <a:srgbClr val="669933"/>
                </a:solidFill>
              </a:rPr>
              <a:t>mais consciente </a:t>
            </a:r>
            <a:r>
              <a:rPr lang="pt-BR" sz="2800" dirty="0" smtClean="0"/>
              <a:t>de que precisa estar atento ao que acontece no meio ambiente</a:t>
            </a:r>
            <a:r>
              <a:rPr lang="pt-BR" sz="2800" dirty="0" smtClean="0">
                <a:solidFill>
                  <a:srgbClr val="002060"/>
                </a:solidFill>
              </a:rPr>
              <a:t>. 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Não é por acaso que esse evento acontece no </a:t>
            </a:r>
            <a:r>
              <a:rPr lang="pt-BR" sz="2800" b="1" dirty="0" smtClean="0">
                <a:solidFill>
                  <a:srgbClr val="669933"/>
                </a:solidFill>
              </a:rPr>
              <a:t>Dia do Consumidor.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l"/>
            <a:r>
              <a:rPr lang="pt-BR" b="1" dirty="0" smtClean="0">
                <a:solidFill>
                  <a:srgbClr val="002060"/>
                </a:solidFill>
              </a:rPr>
              <a:t>Estudos recentes</a:t>
            </a:r>
            <a:endParaRPr lang="pt-BR" b="1" dirty="0">
              <a:solidFill>
                <a:srgbClr val="00206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608511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AR" sz="2800" b="1" dirty="0" smtClean="0"/>
              <a:t> </a:t>
            </a:r>
            <a:r>
              <a:rPr lang="es-AR" sz="2800" b="1" dirty="0" smtClean="0">
                <a:solidFill>
                  <a:srgbClr val="669933"/>
                </a:solidFill>
              </a:rPr>
              <a:t>92% dos consumidores </a:t>
            </a:r>
            <a:r>
              <a:rPr lang="es-AR" sz="2800" dirty="0" smtClean="0"/>
              <a:t>latino-americanos </a:t>
            </a:r>
            <a:r>
              <a:rPr lang="es-AR" sz="2800" dirty="0" err="1" smtClean="0"/>
              <a:t>ouviram</a:t>
            </a:r>
            <a:r>
              <a:rPr lang="es-AR" sz="2800" dirty="0" smtClean="0"/>
              <a:t> </a:t>
            </a:r>
            <a:r>
              <a:rPr lang="es-AR" sz="2800" dirty="0" err="1" smtClean="0"/>
              <a:t>falar</a:t>
            </a:r>
            <a:r>
              <a:rPr lang="es-AR" sz="2800" dirty="0" smtClean="0"/>
              <a:t> e se </a:t>
            </a:r>
            <a:r>
              <a:rPr lang="es-AR" sz="2800" dirty="0" err="1" smtClean="0"/>
              <a:t>preocuparam</a:t>
            </a:r>
            <a:r>
              <a:rPr lang="es-AR" sz="2800" dirty="0" smtClean="0"/>
              <a:t> com o </a:t>
            </a:r>
            <a:r>
              <a:rPr lang="es-AR" sz="2800" b="1" dirty="0" err="1" smtClean="0">
                <a:solidFill>
                  <a:srgbClr val="669933"/>
                </a:solidFill>
              </a:rPr>
              <a:t>Aquecimento</a:t>
            </a:r>
            <a:r>
              <a:rPr lang="es-AR" sz="2800" b="1" dirty="0" smtClean="0">
                <a:solidFill>
                  <a:srgbClr val="669933"/>
                </a:solidFill>
              </a:rPr>
              <a:t> Global e a </a:t>
            </a:r>
            <a:r>
              <a:rPr lang="es-AR" sz="2800" b="1" dirty="0" err="1" smtClean="0">
                <a:solidFill>
                  <a:srgbClr val="669933"/>
                </a:solidFill>
              </a:rPr>
              <a:t>Degradação</a:t>
            </a:r>
            <a:r>
              <a:rPr lang="es-AR" sz="2800" b="1" dirty="0" smtClean="0">
                <a:solidFill>
                  <a:srgbClr val="669933"/>
                </a:solidFill>
              </a:rPr>
              <a:t> do Planeta. </a:t>
            </a:r>
            <a:r>
              <a:rPr lang="es-AR" sz="28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O Aquecimento Global é o segundo item que mais preocupa o consumidor. Este tema domina a preocupação de </a:t>
            </a:r>
            <a:r>
              <a:rPr lang="pt-BR" sz="2800" b="1" dirty="0" smtClean="0">
                <a:solidFill>
                  <a:srgbClr val="669933"/>
                </a:solidFill>
              </a:rPr>
              <a:t>53% dos brasileiros</a:t>
            </a:r>
            <a:r>
              <a:rPr lang="pt-BR" sz="2800" dirty="0" smtClean="0"/>
              <a:t>. Vem atrás apenas da violência e seguido por saúde, crise financeira e aumento da inflação.</a:t>
            </a:r>
          </a:p>
          <a:p>
            <a:pPr>
              <a:buFont typeface="Wingdings" pitchFamily="2" charset="2"/>
              <a:buChar char="ü"/>
            </a:pPr>
            <a:r>
              <a:rPr lang="pt-BR" sz="2800" b="1" dirty="0" smtClean="0">
                <a:solidFill>
                  <a:srgbClr val="669933"/>
                </a:solidFill>
              </a:rPr>
              <a:t>18,6% dos consumidores </a:t>
            </a:r>
            <a:r>
              <a:rPr lang="pt-BR" sz="2800" dirty="0" smtClean="0"/>
              <a:t>brasileiros já usam sacolas retornáveis e aprovam seu uso (na América Latina 39,8%).</a:t>
            </a:r>
          </a:p>
          <a:p>
            <a:pPr algn="r">
              <a:buNone/>
            </a:pPr>
            <a:r>
              <a:rPr lang="pt-BR" sz="2800" i="1" dirty="0" smtClean="0">
                <a:solidFill>
                  <a:srgbClr val="669933"/>
                </a:solidFill>
              </a:rPr>
              <a:t>Fonte:  </a:t>
            </a:r>
            <a:r>
              <a:rPr lang="pt-BR" sz="2800" i="1" dirty="0" err="1" smtClean="0">
                <a:solidFill>
                  <a:srgbClr val="669933"/>
                </a:solidFill>
              </a:rPr>
              <a:t>Kantar</a:t>
            </a:r>
            <a:r>
              <a:rPr lang="pt-BR" sz="2800" i="1" dirty="0" smtClean="0">
                <a:solidFill>
                  <a:srgbClr val="669933"/>
                </a:solidFill>
              </a:rPr>
              <a:t> </a:t>
            </a:r>
            <a:r>
              <a:rPr lang="pt-BR" sz="2800" i="1" dirty="0" err="1" smtClean="0">
                <a:solidFill>
                  <a:srgbClr val="669933"/>
                </a:solidFill>
              </a:rPr>
              <a:t>Worldpanel</a:t>
            </a:r>
            <a:r>
              <a:rPr lang="pt-BR" sz="2800" i="1" dirty="0" smtClean="0">
                <a:solidFill>
                  <a:srgbClr val="669933"/>
                </a:solidFill>
              </a:rPr>
              <a:t> 2010</a:t>
            </a:r>
            <a:r>
              <a:rPr lang="pt-BR" sz="2800" dirty="0" smtClean="0">
                <a:solidFill>
                  <a:srgbClr val="669933"/>
                </a:solidFill>
              </a:rPr>
              <a:t>.</a:t>
            </a:r>
            <a:endParaRPr lang="en-US" sz="2800" dirty="0" smtClean="0">
              <a:solidFill>
                <a:srgbClr val="669933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467544" y="333375"/>
            <a:ext cx="74175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4400" b="1" dirty="0" smtClean="0">
                <a:solidFill>
                  <a:srgbClr val="002060"/>
                </a:solidFill>
                <a:latin typeface="+mj-lt"/>
                <a:cs typeface="Arial" charset="0"/>
              </a:rPr>
              <a:t>Histórico</a:t>
            </a:r>
            <a:endParaRPr lang="pt-BR" sz="4400" b="1" dirty="0">
              <a:solidFill>
                <a:srgbClr val="002060"/>
              </a:solidFill>
              <a:latin typeface="+mj-lt"/>
              <a:cs typeface="Arial" charset="0"/>
            </a:endParaRP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395288" y="1052513"/>
            <a:ext cx="8208962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t-BR" sz="2800" dirty="0">
                <a:latin typeface="+mj-lt"/>
                <a:cs typeface="Arial" charset="0"/>
              </a:rPr>
              <a:t> </a:t>
            </a:r>
            <a:r>
              <a:rPr lang="pt-BR" sz="2800" b="1" dirty="0">
                <a:solidFill>
                  <a:srgbClr val="669933"/>
                </a:solidFill>
                <a:latin typeface="+mj-lt"/>
                <a:cs typeface="Arial" charset="0"/>
              </a:rPr>
              <a:t>Desde 2007 </a:t>
            </a:r>
            <a:r>
              <a:rPr lang="pt-BR" sz="2800" dirty="0">
                <a:latin typeface="+mj-lt"/>
                <a:cs typeface="Arial" charset="0"/>
              </a:rPr>
              <a:t>a Abras realiza fóruns para discutir o tema Sacolas Plásticas &amp; Varejo Sustentável pelo Brasil; 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t-BR" sz="2800" dirty="0">
                <a:latin typeface="+mj-lt"/>
                <a:cs typeface="Arial" charset="0"/>
              </a:rPr>
              <a:t> A Abras </a:t>
            </a:r>
            <a:r>
              <a:rPr lang="pt-BR" sz="2800" dirty="0" err="1">
                <a:latin typeface="+mj-lt"/>
                <a:cs typeface="Arial" charset="0"/>
              </a:rPr>
              <a:t>apoia</a:t>
            </a:r>
            <a:r>
              <a:rPr lang="pt-BR" sz="2800" dirty="0">
                <a:latin typeface="+mj-lt"/>
                <a:cs typeface="Arial" charset="0"/>
              </a:rPr>
              <a:t> e integra permanentemente ações de </a:t>
            </a:r>
            <a:r>
              <a:rPr lang="pt-BR" sz="2800" b="1" dirty="0">
                <a:solidFill>
                  <a:srgbClr val="669933"/>
                </a:solidFill>
                <a:latin typeface="+mj-lt"/>
                <a:cs typeface="Arial" charset="0"/>
              </a:rPr>
              <a:t>empresas supermercadistas</a:t>
            </a:r>
            <a:r>
              <a:rPr lang="pt-BR" sz="2800" dirty="0">
                <a:latin typeface="+mj-lt"/>
                <a:cs typeface="Arial" charset="0"/>
              </a:rPr>
              <a:t> em todo o Brasil para reduzir o consumo de sacolas plásticas;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t-BR" sz="2800" dirty="0">
                <a:latin typeface="+mj-lt"/>
                <a:cs typeface="Arial" charset="0"/>
              </a:rPr>
              <a:t> De 2007 a 2009, </a:t>
            </a:r>
            <a:r>
              <a:rPr lang="pt-BR" sz="2800" dirty="0" smtClean="0">
                <a:latin typeface="+mj-lt"/>
                <a:cs typeface="Arial" charset="0"/>
              </a:rPr>
              <a:t>dados da Indústria do Plástico mostram </a:t>
            </a:r>
            <a:r>
              <a:rPr lang="pt-BR" sz="2800" dirty="0">
                <a:latin typeface="+mj-lt"/>
                <a:cs typeface="Arial" charset="0"/>
              </a:rPr>
              <a:t>redução de </a:t>
            </a:r>
            <a:r>
              <a:rPr lang="pt-BR" sz="2800" b="1" dirty="0">
                <a:latin typeface="+mj-lt"/>
                <a:cs typeface="Arial" charset="0"/>
              </a:rPr>
              <a:t>30%</a:t>
            </a:r>
            <a:r>
              <a:rPr lang="pt-BR" sz="2800" dirty="0">
                <a:latin typeface="+mj-lt"/>
                <a:cs typeface="Arial" charset="0"/>
              </a:rPr>
              <a:t>, mas há muito a ser </a:t>
            </a:r>
            <a:r>
              <a:rPr lang="pt-BR" sz="2800" dirty="0" smtClean="0">
                <a:latin typeface="+mj-lt"/>
                <a:cs typeface="Arial" charset="0"/>
              </a:rPr>
              <a:t>feito;</a:t>
            </a:r>
            <a:endParaRPr lang="pt-BR" sz="2800" dirty="0">
              <a:latin typeface="+mj-lt"/>
              <a:cs typeface="Arial" charset="0"/>
            </a:endParaRPr>
          </a:p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t-BR" sz="2800" dirty="0">
                <a:latin typeface="+mj-lt"/>
                <a:cs typeface="Arial" charset="0"/>
              </a:rPr>
              <a:t> Cada vez mais redes supermercadistas criam suas </a:t>
            </a:r>
            <a:r>
              <a:rPr lang="pt-BR" sz="2800" b="1" dirty="0">
                <a:solidFill>
                  <a:srgbClr val="669933"/>
                </a:solidFill>
                <a:latin typeface="+mj-lt"/>
                <a:cs typeface="Arial" charset="0"/>
              </a:rPr>
              <a:t>campanhas de redução/eliminação </a:t>
            </a:r>
            <a:r>
              <a:rPr lang="pt-BR" sz="2800" dirty="0">
                <a:latin typeface="+mj-lt"/>
                <a:cs typeface="Arial" charset="0"/>
              </a:rPr>
              <a:t>de sacolas, com ações e temas específicos, mas todas elas fortalecem a conscientização do consumidor.</a:t>
            </a:r>
            <a:endParaRPr lang="pt-BR" sz="2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467544" y="333375"/>
            <a:ext cx="74175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pt-BR" sz="4400" b="1" dirty="0" smtClean="0">
                <a:solidFill>
                  <a:srgbClr val="002060"/>
                </a:solidFill>
                <a:latin typeface="+mj-lt"/>
                <a:cs typeface="Arial" charset="0"/>
              </a:rPr>
              <a:t>Marcos históricos</a:t>
            </a:r>
            <a:endParaRPr lang="pt-BR" sz="4400" b="1" dirty="0">
              <a:solidFill>
                <a:srgbClr val="002060"/>
              </a:solidFill>
              <a:latin typeface="+mj-lt"/>
              <a:cs typeface="Arial" charset="0"/>
            </a:endParaRP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395288" y="1268760"/>
            <a:ext cx="8208962" cy="511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t-BR" sz="2800" dirty="0">
                <a:latin typeface="+mj-lt"/>
                <a:cs typeface="Arial" charset="0"/>
              </a:rPr>
              <a:t> </a:t>
            </a:r>
            <a:r>
              <a:rPr lang="pt-BR" sz="2800" dirty="0" err="1" smtClean="0">
                <a:latin typeface="+mj-lt"/>
                <a:cs typeface="Arial" charset="0"/>
              </a:rPr>
              <a:t>Xanxerê</a:t>
            </a:r>
            <a:r>
              <a:rPr lang="pt-BR" sz="2800" dirty="0" smtClean="0">
                <a:latin typeface="+mj-lt"/>
                <a:cs typeface="Arial" charset="0"/>
              </a:rPr>
              <a:t> – 1ª. Iniciativa de sucesso  (o começo!)</a:t>
            </a:r>
          </a:p>
          <a:p>
            <a:pPr algn="just">
              <a:spcBef>
                <a:spcPct val="50000"/>
              </a:spcBef>
              <a:defRPr/>
            </a:pPr>
            <a:r>
              <a:rPr lang="pt-BR" sz="2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Uniu setor, consumidor, poder público e meios de comunicação da região. 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t-BR" sz="2800" dirty="0" smtClean="0">
                <a:latin typeface="+mj-lt"/>
                <a:cs typeface="Arial" charset="0"/>
              </a:rPr>
              <a:t> Jundiaí – Cidade com cerca de 370 mil habitantes</a:t>
            </a:r>
          </a:p>
          <a:p>
            <a:pPr algn="just">
              <a:spcBef>
                <a:spcPct val="50000"/>
              </a:spcBef>
              <a:defRPr/>
            </a:pPr>
            <a:r>
              <a:rPr lang="pt-BR" sz="2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Uniu setor – 3 maiores empresas, </a:t>
            </a:r>
            <a:r>
              <a:rPr lang="pt-BR" sz="2800" dirty="0" err="1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supers</a:t>
            </a:r>
            <a:r>
              <a:rPr lang="pt-BR" sz="2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 e associações de negócios – campanha especializada.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pt-BR" sz="2800" dirty="0" smtClean="0">
                <a:latin typeface="+mj-lt"/>
                <a:cs typeface="Arial" charset="0"/>
              </a:rPr>
              <a:t> Belo Horizonte – ação atual para eliminar as sacolas na 1ª. capital do País</a:t>
            </a:r>
          </a:p>
          <a:p>
            <a:pPr algn="just">
              <a:spcBef>
                <a:spcPct val="50000"/>
              </a:spcBef>
              <a:defRPr/>
            </a:pPr>
            <a:r>
              <a:rPr lang="pt-BR" sz="2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Mobiliza o setor e toda a sociedade.</a:t>
            </a:r>
            <a:endParaRPr lang="pt-BR" sz="2800" dirty="0">
              <a:solidFill>
                <a:schemeClr val="bg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153</Template>
  <TotalTime>942</TotalTime>
  <Words>1191</Words>
  <Application>Microsoft Office PowerPoint</Application>
  <PresentationFormat>Apresentação na tela (4:3)</PresentationFormat>
  <Paragraphs>148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153</vt:lpstr>
      <vt:lpstr>Slide 1</vt:lpstr>
      <vt:lpstr>SACOLAS PLÁSTICAS E O CONSUMIDOR</vt:lpstr>
      <vt:lpstr>Desafios &amp; Estratégias 2011 - 2015</vt:lpstr>
      <vt:lpstr>Desafios: reduzir as 14 bilhões  de sacolas utilizadas </vt:lpstr>
      <vt:lpstr>Plano Abras de Ação Sustentável   PAS 2011</vt:lpstr>
      <vt:lpstr>Premissas </vt:lpstr>
      <vt:lpstr>Estudos recentes</vt:lpstr>
      <vt:lpstr>Slide 8</vt:lpstr>
      <vt:lpstr>Slide 9</vt:lpstr>
      <vt:lpstr>Xanxerê: exemplo para o Brasil</vt:lpstr>
      <vt:lpstr>Xanxerê: resultado</vt:lpstr>
      <vt:lpstr>Jundiaí: forte organização</vt:lpstr>
      <vt:lpstr>Jundiaí: forte organização</vt:lpstr>
      <vt:lpstr>Belo Horizonte, 1ª. Capital</vt:lpstr>
      <vt:lpstr>Belo Horizonte – Previsões</vt:lpstr>
      <vt:lpstr>Tem muito a ser feito!</vt:lpstr>
      <vt:lpstr>Há muito a ser feito,  por isso a Abras criou o...  Plano Abras de Ação Sustentável – PAS 2011/2015*</vt:lpstr>
      <vt:lpstr>Plano  Abras de Ação  Sustentável</vt:lpstr>
      <vt:lpstr>Plano  Abras de Ação  Sustentável</vt:lpstr>
      <vt:lpstr>Plano  Abras de Ação  Sustentável </vt:lpstr>
      <vt:lpstr>Plano  Abras de Ação Sustentável</vt:lpstr>
      <vt:lpstr>Plano  Abras de Ação Sustentável</vt:lpstr>
      <vt:lpstr>Plano  Abras de Ação Sustentável </vt:lpstr>
      <vt:lpstr>   Obrigado.  Sussumu Honda Presidente da Abras sussumu@abras.com.br www.abras.com.br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jefferson</dc:creator>
  <cp:lastModifiedBy>SusanaFerraz</cp:lastModifiedBy>
  <cp:revision>108</cp:revision>
  <dcterms:created xsi:type="dcterms:W3CDTF">2011-02-08T20:15:22Z</dcterms:created>
  <dcterms:modified xsi:type="dcterms:W3CDTF">2011-03-15T20:18:15Z</dcterms:modified>
</cp:coreProperties>
</file>